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62" r:id="rId7"/>
    <p:sldId id="263" r:id="rId8"/>
    <p:sldId id="276" r:id="rId9"/>
    <p:sldId id="277" r:id="rId10"/>
    <p:sldId id="271" r:id="rId11"/>
    <p:sldId id="272" r:id="rId12"/>
    <p:sldId id="273" r:id="rId13"/>
    <p:sldId id="278" r:id="rId14"/>
    <p:sldId id="279" r:id="rId15"/>
    <p:sldId id="280" r:id="rId16"/>
    <p:sldId id="281" r:id="rId17"/>
    <p:sldId id="282" r:id="rId18"/>
    <p:sldId id="28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28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1A0E3F2C-27D1-432D-99E6-002660C18BF4}"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0E3F2C-27D1-432D-99E6-002660C18B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0E3F2C-27D1-432D-99E6-002660C18BF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0E3F2C-27D1-432D-99E6-002660C18BF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0E3F2C-27D1-432D-99E6-002660C18BF4}"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A0E3F2C-27D1-432D-99E6-002660C18BF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A0E3F2C-27D1-432D-99E6-002660C18BF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A0E3F2C-27D1-432D-99E6-002660C18B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A0E3F2C-27D1-432D-99E6-002660C18BF4}"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A0E3F2C-27D1-432D-99E6-002660C18BF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D95FD97-1002-4337-8E90-24C3602BE9C9}" type="datetimeFigureOut">
              <a:rPr lang="en-US" smtClean="0"/>
              <a:pPr/>
              <a:t>11/4/2015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A0E3F2C-27D1-432D-99E6-002660C18BF4}"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D95FD97-1002-4337-8E90-24C3602BE9C9}" type="datetimeFigureOut">
              <a:rPr lang="en-US" smtClean="0"/>
              <a:pPr/>
              <a:t>11/4/2015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A0E3F2C-27D1-432D-99E6-002660C18BF4}"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virginiaso.com/divisionA/update.php" TargetMode="External"/><Relationship Id="rId2" Type="http://schemas.openxmlformats.org/officeDocument/2006/relationships/hyperlink" Target="http://www.virginiaso.com/policies/parent-participation.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virginiaso.com/pdf/EventTable2013.pdf" TargetMode="External"/><Relationship Id="rId2" Type="http://schemas.openxmlformats.org/officeDocument/2006/relationships/hyperlink" Target="http://www.virginiaso.com/pdf/2012_VA_Division_A_Tournament_Rules_Manual.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vadcfll.org/registrationFAQ.html" TargetMode="External"/><Relationship Id="rId2" Type="http://schemas.openxmlformats.org/officeDocument/2006/relationships/hyperlink" Target="mailto:seemdixit76@gmail.com" TargetMode="External"/><Relationship Id="rId1" Type="http://schemas.openxmlformats.org/officeDocument/2006/relationships/slideLayout" Target="../slideLayouts/slideLayout2.xml"/><Relationship Id="rId4" Type="http://schemas.openxmlformats.org/officeDocument/2006/relationships/hyperlink" Target="http://www.firstlegoleague.org/challenge/teamresourc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odysseyofthemind.com/" TargetMode="External"/><Relationship Id="rId2" Type="http://schemas.openxmlformats.org/officeDocument/2006/relationships/hyperlink" Target="http://www.novasouth.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ovasouth.org/wp/?event=coaches-training-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NIGHT</a:t>
            </a:r>
            <a:endParaRPr lang="en-US" dirty="0"/>
          </a:p>
        </p:txBody>
      </p:sp>
      <p:sp>
        <p:nvSpPr>
          <p:cNvPr id="3" name="Subtitle 2"/>
          <p:cNvSpPr>
            <a:spLocks noGrp="1"/>
          </p:cNvSpPr>
          <p:nvPr>
            <p:ph type="subTitle" idx="1"/>
          </p:nvPr>
        </p:nvSpPr>
        <p:spPr/>
        <p:txBody>
          <a:bodyPr>
            <a:normAutofit lnSpcReduction="10000"/>
          </a:bodyPr>
          <a:lstStyle/>
          <a:p>
            <a:r>
              <a:rPr lang="en-US" dirty="0" smtClean="0"/>
              <a:t>First Lego League (FLL), Odyssey of the Mind, Geography Bee,  Science Olympiad.</a:t>
            </a:r>
          </a:p>
          <a:p>
            <a:r>
              <a:rPr lang="en-US" dirty="0" smtClean="0"/>
              <a:t>October 15</a:t>
            </a:r>
            <a:r>
              <a:rPr lang="en-US" baseline="30000" dirty="0" smtClean="0"/>
              <a:t>th</a:t>
            </a:r>
            <a:r>
              <a:rPr lang="en-US" dirty="0" smtClean="0"/>
              <a:t>, 2015</a:t>
            </a:r>
          </a:p>
          <a:p>
            <a:r>
              <a:rPr lang="en-US" dirty="0" smtClean="0"/>
              <a:t>Courtesy: Bull Run PTA</a:t>
            </a:r>
          </a:p>
          <a:p>
            <a:endParaRPr lang="en-US" dirty="0"/>
          </a:p>
        </p:txBody>
      </p:sp>
    </p:spTree>
  </p:cSld>
  <p:clrMapOvr>
    <a:masterClrMapping/>
  </p:clrMapOvr>
  <p:transition spd="med">
    <p:dissolve/>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Geographic Bee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year thousands of schools in the United States participate in the National Geographic Bee using materials prepared by the National Geographic Society.  The contest is designed to encourage teachers to include geography in their classrooms, spark student interest in the subject, and increase public awareness about geography. Schools with students in grades four through eight are eligible for this entertaining and challenging test of geographic knowledge.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Geographic Bee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Schools who register will be sent the contest materials packet in mid-November.  The packet contains everything a school needs to participate in the competition including an instruction booklet with suggested procedures, question booklet, a medal to present to the one school winner, and the qualifying test that must be administered to the school winner. </a:t>
            </a:r>
          </a:p>
          <a:p>
            <a:r>
              <a:rPr lang="en-US" dirty="0" smtClean="0"/>
              <a:t>In early March the teacher who signed the qualifying test is notified by mail if the school Bee winner qualified to represent his or her school at the state level.  The top 100 students (selected based on qualifying test scores) qualify to represent their schools and compete at the state level.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Geographic Bee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State qualifiers compete in an oral competition at the state level, which is usually held in late March or early April.</a:t>
            </a:r>
          </a:p>
          <a:p>
            <a:r>
              <a:rPr lang="en-US" dirty="0" smtClean="0"/>
              <a:t>  State winners are invited to National Geographic headquarters in late May to compete in the national finals for scholarships in the amount of U.S. $25,000, $15,000 and $10,000.</a:t>
            </a:r>
          </a:p>
          <a:p>
            <a:r>
              <a:rPr lang="en-US" dirty="0" smtClean="0"/>
              <a:t>We are looking for a coach and a coordinator for Geography Bee Club. A school Teacher/Administrator will be the official point of contact.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Olympiad</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Science Olympiad Goals</a:t>
            </a:r>
          </a:p>
          <a:p>
            <a:r>
              <a:rPr lang="en-US" dirty="0" smtClean="0"/>
              <a:t>To create a passion for learning science by supporting elementary and secondary Science Olympiad tournaments at building, district, county, state and national levels with an emphasis on teamwork and a commitment to excellence.</a:t>
            </a:r>
          </a:p>
          <a:p>
            <a:r>
              <a:rPr lang="en-US" dirty="0" smtClean="0"/>
              <a:t>To improve the quality of K-12 science education throughout the nation by changing the way science is perceived and the way it is taught (with an emphasis on problem solving and hands-on, minds-on constructivist learning practices). This goal is accomplished through in-depth core curriculum training workshops and the distribution of curriculum materials.</a:t>
            </a:r>
          </a:p>
          <a:p>
            <a:r>
              <a:rPr lang="en-US" dirty="0" smtClean="0"/>
              <a:t>To celebrate and recognize the outstanding achievement of both students and teachers in the areas of science and technology by awarding thousand of certificates, medals, trophies and scholarships.</a:t>
            </a:r>
          </a:p>
          <a:p>
            <a:r>
              <a:rPr lang="en-US" dirty="0" smtClean="0"/>
              <a:t>To promote partnerships among community, businesses, industry, government and education.</a:t>
            </a:r>
          </a:p>
          <a:p>
            <a:r>
              <a:rPr lang="en-US" dirty="0" smtClean="0"/>
              <a:t>DIVISION B COACH:  Dr. </a:t>
            </a:r>
            <a:r>
              <a:rPr lang="en-US" dirty="0" err="1" smtClean="0"/>
              <a:t>Yukti</a:t>
            </a:r>
            <a:r>
              <a:rPr lang="en-US" dirty="0" smtClean="0"/>
              <a:t> Sharma</a:t>
            </a:r>
          </a:p>
          <a:p>
            <a:r>
              <a:rPr lang="en-US" dirty="0" smtClean="0"/>
              <a:t>DIVISION A COACH:  TBD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Olympiad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Science Olympiad is a school-based program for students from third grade through their senior year in high school. It offers students the opportunity to improve their understanding in science, technology, engineering and mathematics (STEM) and to work together in teams to learn new skills. Virginia Science Olympiad (VASO) is a non-profit organization engaging and challenging students in these disciplines through team-based competitive tournaments in Virginia.</a:t>
            </a: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Olympiad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TEAM COMPOSITION:  </a:t>
            </a:r>
          </a:p>
          <a:p>
            <a:endParaRPr lang="en-US" dirty="0" smtClean="0"/>
          </a:p>
          <a:p>
            <a:r>
              <a:rPr lang="en-US" dirty="0" smtClean="0"/>
              <a:t>A Science Olympiad team consists of up to 15 students, representing a single school. A team may have alternates, but only a maximum of 15 students may compete in the scoring events on tournament day. Alternates may compete in any trial events offered at tournaments.</a:t>
            </a:r>
          </a:p>
          <a:p>
            <a:r>
              <a:rPr lang="en-US" dirty="0" smtClean="0"/>
              <a:t>VASO organizes two Science Olympiad divisions: Division B (grades 6-9); and Division C (grades 9-12). (The elementary school Division A tournament is organized by a separate Division A group.) No more than seven 12th grade students are allowed on a 15 member Division C team, and no more than five 9th grade students are allowed on a 15 member Division B team.</a:t>
            </a:r>
          </a:p>
          <a:p>
            <a:r>
              <a:rPr lang="en-US" dirty="0" smtClean="0"/>
              <a:t>VASO allows 5th graders to compete on Division B teams, but advises coaches to consider their inclusion carefully in light of the </a:t>
            </a:r>
            <a:r>
              <a:rPr lang="en-US" dirty="0" smtClean="0">
                <a:hlinkClick r:id="rId2"/>
              </a:rPr>
              <a:t>Parent Participation policy</a:t>
            </a:r>
            <a:r>
              <a:rPr lang="en-US" dirty="0" smtClean="0"/>
              <a:t> prohibiting anyone other than team members from doing ANY construction on competition devices. No provision will be made for the younger age of 5th grade participants. We recommend that 5th graders consider participating in </a:t>
            </a:r>
            <a:r>
              <a:rPr lang="en-US" dirty="0" smtClean="0">
                <a:hlinkClick r:id="rId3"/>
              </a:rPr>
              <a:t>Division A</a:t>
            </a:r>
            <a:r>
              <a:rPr lang="en-US" dirty="0" smtClean="0"/>
              <a:t> (3rd - 5th grade), which is a very fine introduction to Science Olympiad.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Olympiad- Division A</a:t>
            </a:r>
            <a:endParaRPr lang="en-US" dirty="0"/>
          </a:p>
        </p:txBody>
      </p:sp>
      <p:sp>
        <p:nvSpPr>
          <p:cNvPr id="3" name="Content Placeholder 2"/>
          <p:cNvSpPr>
            <a:spLocks noGrp="1"/>
          </p:cNvSpPr>
          <p:nvPr>
            <p:ph idx="1"/>
          </p:nvPr>
        </p:nvSpPr>
        <p:spPr/>
        <p:txBody>
          <a:bodyPr>
            <a:normAutofit/>
          </a:bodyPr>
          <a:lstStyle/>
          <a:p>
            <a:r>
              <a:rPr lang="en-US" b="1" dirty="0"/>
              <a:t>What is Division A?</a:t>
            </a:r>
          </a:p>
          <a:p>
            <a:r>
              <a:rPr lang="en-US" dirty="0"/>
              <a:t>It is a sister organization to the Virginia Science Olympiad (VASO)</a:t>
            </a:r>
          </a:p>
          <a:p>
            <a:r>
              <a:rPr lang="en-US" dirty="0"/>
              <a:t>We organize tournaments for elementary school students in grades 3-5</a:t>
            </a:r>
          </a:p>
          <a:p>
            <a:r>
              <a:rPr lang="en-US" dirty="0"/>
              <a:t>This is an introduction to middle school (Division B) and high-school (Division C) Science Olympiad programs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Olympiad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VASO requires a teacher or school staff member employed at the school as VASO's primary point of contact for the school's Science Olympiad program.</a:t>
            </a:r>
          </a:p>
          <a:p>
            <a:r>
              <a:rPr lang="en-US" dirty="0" smtClean="0"/>
              <a:t>The VASO board believes strongly that, to ensure fairness and efficiency of the process, important communications prior to and during tournaments should be between VASO designees and the primary school point of contact, a teacher or staff member. Flexibility is required for teams of home schooled students; however, a single primary point of contact is still required.</a:t>
            </a:r>
          </a:p>
          <a:p>
            <a:r>
              <a:rPr lang="en-US" dirty="0" smtClean="0"/>
              <a:t>There may still be instances in which parents or outside volunteers do much of the coaching of the team or teams. Additional team coaches may ask to be included in the email distributions from VASO to the school-based sponsor or coach, but responsibility for communication across teams when a school has multiple teams remains with the school-based sponsor or coach.</a:t>
            </a:r>
          </a:p>
          <a:p>
            <a:r>
              <a:rPr lang="en-US" dirty="0" smtClean="0">
                <a:hlinkClick r:id="rId2"/>
              </a:rPr>
              <a:t>http://www.virginiaso.com/pdf/2012_VA_Division_A_Tournament_Rules_Manual.pdf</a:t>
            </a:r>
            <a:endParaRPr lang="en-US" dirty="0" smtClean="0"/>
          </a:p>
          <a:p>
            <a:endParaRPr lang="en-US" dirty="0" smtClean="0"/>
          </a:p>
          <a:p>
            <a:r>
              <a:rPr lang="en-US" dirty="0" smtClean="0">
                <a:hlinkClick r:id="rId3"/>
              </a:rPr>
              <a:t>http://www.virginiaso.com/pdf/EventTable2013.pdf</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Science Olympiad</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dirty="0"/>
              <a:t>School Team Structure</a:t>
            </a:r>
          </a:p>
          <a:p>
            <a:r>
              <a:rPr lang="en-US" dirty="0"/>
              <a:t>• A team is defined as a group of students residing within the same school attendance zone and from the same school.</a:t>
            </a:r>
          </a:p>
          <a:p>
            <a:r>
              <a:rPr lang="en-US" dirty="0"/>
              <a:t>• Teams may not be comprised of students from different schools that attend the same after school activity.</a:t>
            </a:r>
          </a:p>
          <a:p>
            <a:r>
              <a:rPr lang="en-US" dirty="0"/>
              <a:t>• A team may be any number of students up to a total of 42 students. (Teams may further break this larger team into smaller groups as they like.)</a:t>
            </a:r>
          </a:p>
          <a:p>
            <a:r>
              <a:rPr lang="en-US" dirty="0" smtClean="0"/>
              <a:t>• </a:t>
            </a:r>
            <a:r>
              <a:rPr lang="en-US" dirty="0"/>
              <a:t>Students in grades 3-5 are eligible to participate in division A. Smaller groups within a team may be mixed with some students from each grade level, or they may be based on grade level with students all coming from the same grade level.</a:t>
            </a:r>
          </a:p>
          <a:p>
            <a:r>
              <a:rPr lang="en-US" b="1" dirty="0"/>
              <a:t>• Students in grade 5 may choose to participate in either Division A or Division B. They may NOT compete in both Divisions.</a:t>
            </a:r>
          </a:p>
          <a:p>
            <a:endParaRPr lang="en-US" dirty="0"/>
          </a:p>
          <a:p>
            <a:r>
              <a:rPr lang="en-US" dirty="0"/>
              <a:t>School Team Registration Fees</a:t>
            </a:r>
          </a:p>
          <a:p>
            <a:r>
              <a:rPr lang="en-US" dirty="0"/>
              <a:t>• Teams, regardless of size, will pay a minimum team entry fee minimum of $150.00. For teams of more than 14 students the fee is $10.00 per student up to 42 students.</a:t>
            </a:r>
          </a:p>
          <a:p>
            <a:r>
              <a:rPr lang="en-US" dirty="0"/>
              <a:t>• Schools that are Title 1 or have at least 33.3% have their population receiving free or reduced lunch receive a 25% discount on their registration fees.</a:t>
            </a:r>
          </a:p>
        </p:txBody>
      </p:sp>
    </p:spTree>
    <p:extLst>
      <p:ext uri="{BB962C8B-B14F-4D97-AF65-F5344CB8AC3E}">
        <p14:creationId xmlns:p14="http://schemas.microsoft.com/office/powerpoint/2010/main" val="1019242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REQUEST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NEED COACHES AND ASSISTANT COACHES FOR LEGO LEAGUE, OM, AND SCIENCE OLYMPIAD.</a:t>
            </a:r>
          </a:p>
          <a:p>
            <a:endParaRPr lang="en-US" dirty="0" smtClean="0"/>
          </a:p>
          <a:p>
            <a:r>
              <a:rPr lang="en-US" dirty="0" smtClean="0"/>
              <a:t>PLEASE SUPPORT THESE GREAT ENRICHMENT PROGRAMS.</a:t>
            </a:r>
          </a:p>
          <a:p>
            <a:endParaRPr lang="en-US" dirty="0" smtClean="0"/>
          </a:p>
          <a:p>
            <a:r>
              <a:rPr lang="en-US" dirty="0" smtClean="0"/>
              <a:t>WE WILL TRY TO ACCOMMODATE THE SCHEDULES BASED ON YOUR AVAILABILITY..</a:t>
            </a:r>
          </a:p>
          <a:p>
            <a:endParaRPr lang="en-US" dirty="0" smtClean="0"/>
          </a:p>
          <a:p>
            <a:pPr>
              <a:buNone/>
            </a:pPr>
            <a:r>
              <a:rPr lang="en-US" dirty="0" smtClean="0"/>
              <a:t>                               Thank you for coming.</a:t>
            </a:r>
          </a:p>
        </p:txBody>
      </p:sp>
    </p:spTree>
  </p:cSld>
  <p:clrMapOvr>
    <a:masterClrMapping/>
  </p:clrMapOvr>
  <p:transition spd="slow">
    <p:dissolve/>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Lego League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What is the Lego League?</a:t>
            </a:r>
          </a:p>
          <a:p>
            <a:endParaRPr lang="en-US" dirty="0" smtClean="0"/>
          </a:p>
          <a:p>
            <a:r>
              <a:rPr lang="en-US" dirty="0" smtClean="0"/>
              <a:t>The </a:t>
            </a:r>
            <a:r>
              <a:rPr lang="en-US" i="1" dirty="0" smtClean="0"/>
              <a:t>FIRST® LEGO® League (FLL®) is a program </a:t>
            </a:r>
            <a:r>
              <a:rPr lang="en-US" dirty="0" smtClean="0"/>
              <a:t>of exploration for 9 to 14 year olds, which is designed to get children excited about science and technology – while teaching them valuable employment and life skills. FLL can be used in a classroom setting but is not solely designed for this purpose. Teams, comprised of up to ten children, with at least one adult coach, can also be associated with a pre-existing club or organization, or just be a group of friends who wish to do something awesome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Lego League</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The Children</a:t>
            </a:r>
          </a:p>
          <a:p>
            <a:endParaRPr lang="en-US" dirty="0" smtClean="0"/>
          </a:p>
          <a:p>
            <a:r>
              <a:rPr lang="en-US" dirty="0" smtClean="0"/>
              <a:t>Your FLL team will have up to ten children, between the ages of 9 and 14. To be eligible, a child cannot be older than 14 on January 1st of the year the Challenge is announced. </a:t>
            </a:r>
          </a:p>
          <a:p>
            <a:endParaRPr lang="en-US" dirty="0" smtClean="0"/>
          </a:p>
          <a:p>
            <a:pPr>
              <a:buNone/>
            </a:pPr>
            <a:r>
              <a:rPr lang="en-US" b="1" dirty="0" smtClean="0"/>
              <a:t>The Coach</a:t>
            </a:r>
          </a:p>
          <a:p>
            <a:endParaRPr lang="en-US" dirty="0" smtClean="0"/>
          </a:p>
          <a:p>
            <a:r>
              <a:rPr lang="en-US" dirty="0" smtClean="0"/>
              <a:t>FLL encourages fresh thinking. Let your team celebrate its own style and do what makes sense for you. With that said, we expect coaches to follow certain guidelines. As much as you might like to build it, the team of students must design and build the robot, not you or any other adult. If you find yourself pushing a solution, you’re doing your team a disservice. Not only are children not thinking for themselves, but you may also suppress a revolutionary idea. Additionally, a coach or mentor doing the work sends the children the message that they are not capable of doing it themselves. FLL defines children doing the work as children making all critical decisions in the robot-building, programming, the Project development, and presentation.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Lego League</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a:t>W</a:t>
            </a:r>
            <a:r>
              <a:rPr lang="en-US" dirty="0" smtClean="0"/>
              <a:t>e are </a:t>
            </a:r>
            <a:r>
              <a:rPr lang="en-US" b="1" dirty="0" smtClean="0"/>
              <a:t>welcoming new coaches.  </a:t>
            </a:r>
            <a:r>
              <a:rPr lang="en-US" dirty="0" smtClean="0"/>
              <a:t>Any parents wishing to be a coach will have access to robots, a meeting place.</a:t>
            </a:r>
          </a:p>
          <a:p>
            <a:r>
              <a:rPr lang="en-US" dirty="0" smtClean="0"/>
              <a:t>New Robot/Parts can be ordered via PTA and Club fees.</a:t>
            </a:r>
          </a:p>
          <a:p>
            <a:r>
              <a:rPr lang="en-US" dirty="0" smtClean="0"/>
              <a:t>For official FLL competition, it maybe late to start especially if it’s a rookie team but they can be on Non-competition team and participate in FLL in the following year.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Lego League</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find out more about the Bull Run Lego Mindstorms Team and signing up as a coach, please email </a:t>
            </a:r>
            <a:r>
              <a:rPr lang="en-US" dirty="0" smtClean="0">
                <a:hlinkClick r:id="rId2"/>
              </a:rPr>
              <a:t>seemdixit76@gmail.com</a:t>
            </a:r>
            <a:endParaRPr lang="en-US" dirty="0" smtClean="0"/>
          </a:p>
          <a:p>
            <a:r>
              <a:rPr lang="en-US" dirty="0" smtClean="0"/>
              <a:t>To learn more about the Lego Mindstorms Program, please view the </a:t>
            </a:r>
          </a:p>
          <a:p>
            <a:r>
              <a:rPr lang="en-US" dirty="0" smtClean="0"/>
              <a:t>link: </a:t>
            </a:r>
            <a:r>
              <a:rPr lang="en-US" dirty="0" smtClean="0">
                <a:hlinkClick r:id="rId3"/>
              </a:rPr>
              <a:t>http://www.vadcfll.org/registrationFAQ.html</a:t>
            </a:r>
            <a:r>
              <a:rPr lang="en-US" dirty="0" smtClean="0"/>
              <a:t>.  Interested coaches should read the coach's handbook, available online, at </a:t>
            </a:r>
            <a:r>
              <a:rPr lang="en-US" dirty="0" smtClean="0">
                <a:hlinkClick r:id="rId4"/>
              </a:rPr>
              <a:t>http://www.firstlegoleague.org/challenge/teamresources</a:t>
            </a:r>
            <a:r>
              <a:rPr lang="en-US" dirty="0" smtClean="0"/>
              <a:t/>
            </a:r>
            <a:br>
              <a:rPr lang="en-US" dirty="0" smtClean="0"/>
            </a:b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Odyssey of the mind</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Odyssey of the Mind is a creative problem-solving competition for students of all ages. Teams of students select a problem, create a solution, then present their solution in a competition against other teams in the same problem and division.</a:t>
            </a:r>
          </a:p>
          <a:p>
            <a:r>
              <a:rPr lang="en-US" dirty="0" smtClean="0"/>
              <a:t>The Odyssey of the Mind program is based on the  premise that creativity can be taught. Can you think of anyone who fits any of these descriptions . . . the talented student that is “naturally” creative; the student whose talents require nurturing; the student who does not think of herself as creative, but feels she is “different” than her peers; or the student with untapped potential but no outlet for it to thrive? Odyssey of the Mind provides that outlet in an environment where almost every type of student will thrive.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Odyssey of the mind</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Coaching an Odyssey of the Mind Team</a:t>
            </a:r>
          </a:p>
          <a:p>
            <a:r>
              <a:rPr lang="en-US" b="1" dirty="0" smtClean="0"/>
              <a:t>In OotM the coach plays a limited, but important, role. Each Odyssey of the Mind team must </a:t>
            </a:r>
            <a:r>
              <a:rPr lang="en-US" dirty="0" smtClean="0"/>
              <a:t>have at least one adult, 18 years of age or older, registered as its head coach. Having an assistant coach will lessen the demands assumed by one person. OotM does not assign coaches. The coach of a team is determined by the membership organization.</a:t>
            </a:r>
          </a:p>
          <a:p>
            <a:endParaRPr lang="en-US" b="1" dirty="0" smtClean="0"/>
          </a:p>
          <a:p>
            <a:pPr>
              <a:buNone/>
            </a:pPr>
            <a:r>
              <a:rPr lang="en-US" b="1" dirty="0" smtClean="0"/>
              <a:t>Who Can Coach?</a:t>
            </a:r>
          </a:p>
          <a:p>
            <a:r>
              <a:rPr lang="en-US" dirty="0" smtClean="0"/>
              <a:t>Coaches come from all professions and from all walks of life. Although teams must have the support of the member school or organization, coaches do not have to be teachers. Frequently, a child’s involvement in the program will generate the interest of the parents. Oftentimes, parents will start the Odyssey of the Mind program in their child’s school and assume a coaching role as a way to get involved in their child’s education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Odyssey of the mind</a:t>
            </a:r>
            <a:endParaRPr lang="en-US" dirty="0"/>
          </a:p>
        </p:txBody>
      </p:sp>
      <p:sp>
        <p:nvSpPr>
          <p:cNvPr id="3" name="Content Placeholder 2"/>
          <p:cNvSpPr>
            <a:spLocks noGrp="1"/>
          </p:cNvSpPr>
          <p:nvPr>
            <p:ph idx="1"/>
          </p:nvPr>
        </p:nvSpPr>
        <p:spPr/>
        <p:txBody>
          <a:bodyPr>
            <a:normAutofit fontScale="55000" lnSpcReduction="20000"/>
          </a:bodyPr>
          <a:lstStyle/>
          <a:p>
            <a:r>
              <a:rPr lang="en-US" b="1" i="1" dirty="0" smtClean="0"/>
              <a:t>For future engineers, writers, actors, scientists, project managers, you name it…</a:t>
            </a:r>
            <a:endParaRPr lang="en-US" dirty="0" smtClean="0"/>
          </a:p>
          <a:p>
            <a:r>
              <a:rPr lang="en-US" b="1" u="sng" dirty="0" smtClean="0"/>
              <a:t>In Odyssey of the Mind, students . . .</a:t>
            </a:r>
            <a:endParaRPr lang="en-US" dirty="0" smtClean="0"/>
          </a:p>
          <a:p>
            <a:r>
              <a:rPr lang="en-US" dirty="0" smtClean="0"/>
              <a:t>Turn over for this year’s problem list</a:t>
            </a:r>
          </a:p>
          <a:p>
            <a:pPr lvl="0"/>
            <a:r>
              <a:rPr lang="en-US" dirty="0" smtClean="0"/>
              <a:t>Solve problems from building mechanical devices, to performing their own interpretation of classics, to solving on-the-spot challenges. (Remember the famous MIT 12-foot egg drop?) Work together in teams of up to seven people from October to March.</a:t>
            </a:r>
          </a:p>
          <a:p>
            <a:pPr lvl="0"/>
            <a:r>
              <a:rPr lang="en-US" dirty="0" smtClean="0"/>
              <a:t>Examine problems without limiting possible solutions. </a:t>
            </a:r>
            <a:br>
              <a:rPr lang="en-US" dirty="0" smtClean="0"/>
            </a:br>
            <a:r>
              <a:rPr lang="en-US" dirty="0" smtClean="0"/>
              <a:t>The creative process rewards thinking “outside the box.”</a:t>
            </a:r>
          </a:p>
          <a:p>
            <a:pPr lvl="0"/>
            <a:r>
              <a:rPr lang="en-US" dirty="0" smtClean="0"/>
              <a:t>Express ideas and suggestions without fear of criticism.</a:t>
            </a:r>
          </a:p>
          <a:p>
            <a:pPr lvl="0"/>
            <a:r>
              <a:rPr lang="en-US" dirty="0" smtClean="0"/>
              <a:t>Do it ALL themselves. Adult coaches guide but don’t control. </a:t>
            </a:r>
          </a:p>
          <a:p>
            <a:pPr lvl="0"/>
            <a:r>
              <a:rPr lang="en-US" dirty="0" smtClean="0"/>
              <a:t>Have lots of fun … and do even better in school.</a:t>
            </a:r>
          </a:p>
          <a:p>
            <a:pPr lvl="0"/>
            <a:r>
              <a:rPr lang="en-US" dirty="0" smtClean="0"/>
              <a:t>Present their long-term problem “solutions” in an eight-minute skit, and tackle a previously unknown spontaneous problem, at regional, state, and world tournaments.</a:t>
            </a:r>
          </a:p>
          <a:p>
            <a:r>
              <a:rPr lang="en-US" i="1" dirty="0" smtClean="0"/>
              <a:t>Visit </a:t>
            </a:r>
            <a:r>
              <a:rPr lang="en-US" i="1" u="sng" dirty="0" smtClean="0">
                <a:hlinkClick r:id="rId2"/>
              </a:rPr>
              <a:t>www.novasouth.org</a:t>
            </a:r>
            <a:r>
              <a:rPr lang="en-US" i="1" dirty="0" smtClean="0"/>
              <a:t> or </a:t>
            </a:r>
            <a:r>
              <a:rPr lang="en-US" i="1" u="sng" dirty="0" smtClean="0">
                <a:hlinkClick r:id="rId3"/>
              </a:rPr>
              <a:t>www.odysseyofthemind.com</a:t>
            </a:r>
            <a:r>
              <a:rPr lang="en-US" i="1" dirty="0" smtClean="0"/>
              <a:t> for more info and this year’ problems</a:t>
            </a:r>
            <a:endParaRPr lang="en-US" dirty="0" smtClean="0"/>
          </a:p>
          <a:p>
            <a:pPr lvl="0"/>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Odyssey of the mind</a:t>
            </a:r>
            <a:endParaRPr lang="en-US" dirty="0"/>
          </a:p>
        </p:txBody>
      </p:sp>
      <p:sp>
        <p:nvSpPr>
          <p:cNvPr id="3" name="Content Placeholder 2"/>
          <p:cNvSpPr>
            <a:spLocks noGrp="1"/>
          </p:cNvSpPr>
          <p:nvPr>
            <p:ph idx="1"/>
          </p:nvPr>
        </p:nvSpPr>
        <p:spPr/>
        <p:txBody>
          <a:bodyPr>
            <a:noAutofit/>
          </a:bodyPr>
          <a:lstStyle/>
          <a:p>
            <a:r>
              <a:rPr lang="en-US" sz="1200" b="1" i="1" dirty="0" smtClean="0"/>
              <a:t>*****Bull Run ES Odyssey of the Mind Program Details*****</a:t>
            </a:r>
            <a:endParaRPr lang="en-US" sz="1200" dirty="0" smtClean="0"/>
          </a:p>
          <a:p>
            <a:r>
              <a:rPr lang="en-US" sz="1200" dirty="0" smtClean="0"/>
              <a:t> </a:t>
            </a:r>
          </a:p>
          <a:p>
            <a:pPr lvl="0"/>
            <a:r>
              <a:rPr lang="en-US" sz="1200" dirty="0"/>
              <a:t>In early October the school coordinator will collect names of students interested, and coaches interested, and assist in forming teams, with 5-7 students per team.  Odyssey Competition for Region 12 in Virginia (that’s us!) will be on Saturday, March 19, 2016 at </a:t>
            </a:r>
            <a:r>
              <a:rPr lang="en-US" sz="1200" dirty="0" err="1"/>
              <a:t>Brentsville</a:t>
            </a:r>
            <a:r>
              <a:rPr lang="en-US" sz="1200" dirty="0"/>
              <a:t> HS, Nokesville, VA.  Be prepared to spend the entire day 8a-7p at the competition.  </a:t>
            </a:r>
            <a:r>
              <a:rPr lang="en-US" sz="1200" b="1" dirty="0"/>
              <a:t>If you are not available on that day, you will not be able to join an Odyssey team. </a:t>
            </a:r>
            <a:endParaRPr lang="en-US" sz="1200" dirty="0"/>
          </a:p>
          <a:p>
            <a:pPr lvl="0"/>
            <a:r>
              <a:rPr lang="en-US" sz="1200" dirty="0" smtClean="0"/>
              <a:t> </a:t>
            </a:r>
            <a:r>
              <a:rPr lang="en-US" sz="1200" u="sng" dirty="0"/>
              <a:t>If you want your child to participate in Odyssey, you the parent must also participate.</a:t>
            </a:r>
            <a:r>
              <a:rPr lang="en-US" sz="1200" dirty="0"/>
              <a:t>   Every team MUST supply their own coach.  Every team must </a:t>
            </a:r>
            <a:r>
              <a:rPr lang="en-US" sz="1200" b="1" dirty="0"/>
              <a:t>ALSO </a:t>
            </a:r>
            <a:r>
              <a:rPr lang="en-US" sz="1200" dirty="0"/>
              <a:t>supply a judge (parent or teacher) for the entire day of the competition and </a:t>
            </a:r>
            <a:r>
              <a:rPr lang="en-US" sz="1200" b="1" dirty="0"/>
              <a:t>a parent volunteer</a:t>
            </a:r>
            <a:r>
              <a:rPr lang="en-US" sz="1200" dirty="0"/>
              <a:t> for a 2-hour shift at the competition.  There are also other support roles so that ALL parents of the team are involved.  Coaching takes roughly 3 hours per week.  Coaches should be identified by mid-October.  </a:t>
            </a:r>
            <a:r>
              <a:rPr lang="en-US" sz="1200" dirty="0">
                <a:hlinkClick r:id="rId2"/>
              </a:rPr>
              <a:t>Coaches Training</a:t>
            </a:r>
            <a:r>
              <a:rPr lang="en-US" sz="1200" dirty="0"/>
              <a:t>: Saturday, November 14th, 2015, Liberty Middle School, 8:30 AM to 2:30 PM.  While it is optional, I recommend it for 1</a:t>
            </a:r>
            <a:r>
              <a:rPr lang="en-US" sz="1200" baseline="30000" dirty="0"/>
              <a:t>st</a:t>
            </a:r>
            <a:r>
              <a:rPr lang="en-US" sz="1200" dirty="0"/>
              <a:t> time coaches. </a:t>
            </a:r>
          </a:p>
          <a:p>
            <a:r>
              <a:rPr lang="en-US" sz="1200" dirty="0" smtClean="0"/>
              <a:t> Time commitment:  the meeting place, date and time for your team can be set by the members of the team.   I would suggest three 2- hour organizational meetings before Jan 1</a:t>
            </a:r>
            <a:r>
              <a:rPr lang="en-US" sz="1200" baseline="30000" dirty="0" smtClean="0"/>
              <a:t>st</a:t>
            </a:r>
            <a:r>
              <a:rPr lang="en-US" sz="1200" dirty="0" smtClean="0"/>
              <a:t>.  Starting Jan 1</a:t>
            </a:r>
            <a:r>
              <a:rPr lang="en-US" sz="1200" baseline="30000" dirty="0" smtClean="0"/>
              <a:t>st</a:t>
            </a:r>
            <a:r>
              <a:rPr lang="en-US" sz="1200" dirty="0" smtClean="0"/>
              <a:t>, you should meet weekly for 2 hours. Expect to meet 2-3 times per week the last two weeks before the competition.  </a:t>
            </a:r>
          </a:p>
          <a:p>
            <a:pPr lvl="0">
              <a:buNone/>
            </a:pPr>
            <a:r>
              <a:rPr lang="en-US" sz="1200" dirty="0" smtClean="0"/>
              <a:t>	Cost:  BRES PTA pays for the school-wide registration.  In addition, each team must pay $75 for the regional competition, and this will be split among the team members. </a:t>
            </a:r>
            <a:r>
              <a:rPr lang="en-US" sz="1200" dirty="0"/>
              <a:t>Team members must split the cost of all materials used for their problem (no more than $125 or $145  (depending on problem)/team, usually much less).  </a:t>
            </a:r>
          </a:p>
          <a:p>
            <a:pPr>
              <a:buNone/>
            </a:pPr>
            <a:r>
              <a:rPr lang="en-US" sz="1200" dirty="0" smtClean="0"/>
              <a:t> </a:t>
            </a:r>
          </a:p>
          <a:p>
            <a:pPr marL="82296" lvl="0" indent="0">
              <a:buNone/>
            </a:pPr>
            <a:r>
              <a:rPr lang="en-US" sz="1200" dirty="0" smtClean="0"/>
              <a:t>        WE ARE LOOKING FOR ODYSSEY OF THE MIND COORDINATOR. </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572</TotalTime>
  <Words>1904</Words>
  <Application>Microsoft Office PowerPoint</Application>
  <PresentationFormat>On-screen Show (4:3)</PresentationFormat>
  <Paragraphs>109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Gill Sans MT</vt:lpstr>
      <vt:lpstr>Verdana</vt:lpstr>
      <vt:lpstr>Wingdings 2</vt:lpstr>
      <vt:lpstr>Solstice</vt:lpstr>
      <vt:lpstr>Information NIGHT</vt:lpstr>
      <vt:lpstr>  Lego League </vt:lpstr>
      <vt:lpstr>Lego League </vt:lpstr>
      <vt:lpstr>Lego League </vt:lpstr>
      <vt:lpstr>Lego League </vt:lpstr>
      <vt:lpstr> Odyssey of the mind </vt:lpstr>
      <vt:lpstr>Odyssey of the mind </vt:lpstr>
      <vt:lpstr>Odyssey of the mind</vt:lpstr>
      <vt:lpstr>Odyssey of the mind</vt:lpstr>
      <vt:lpstr>The National Geographic Bee</vt:lpstr>
      <vt:lpstr>National Geographic Bee</vt:lpstr>
      <vt:lpstr>National Geographic Bee</vt:lpstr>
      <vt:lpstr>Science Olympiad</vt:lpstr>
      <vt:lpstr>Science Olympiad</vt:lpstr>
      <vt:lpstr>Science Olympiad</vt:lpstr>
      <vt:lpstr>Science Olympiad- Division A</vt:lpstr>
      <vt:lpstr>Science Olympiad</vt:lpstr>
      <vt:lpstr>Science Olympiad </vt:lpstr>
      <vt:lpstr>SPECIAL REQUEST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NIGHT</dc:title>
  <dc:creator>Seema Dixi</dc:creator>
  <cp:lastModifiedBy>Noel</cp:lastModifiedBy>
  <cp:revision>56</cp:revision>
  <dcterms:created xsi:type="dcterms:W3CDTF">2011-10-17T16:54:36Z</dcterms:created>
  <dcterms:modified xsi:type="dcterms:W3CDTF">2015-11-04T17:59:19Z</dcterms:modified>
</cp:coreProperties>
</file>